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8df77ae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a8df77ae5b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8df77ae5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a8df77ae5b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8df77ae5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a8df77ae5b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8da1b75f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a8da1b75f8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8df77ae5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a8df77ae5b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8da1b75f8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a8da1b75f8_0_9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://www.youtube.com/watch?v=AFlu0He5Y0A" TargetMode="External"/><Relationship Id="rId5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15614" y="2524125"/>
            <a:ext cx="61608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SIXT </a:t>
            </a:r>
            <a:r>
              <a:rPr b="1" i="0" lang="en-US" sz="7500" u="none" cap="none" strike="noStrike">
                <a:solidFill>
                  <a:srgbClr val="F4811E"/>
                </a:solidFill>
                <a:latin typeface="Montserrat"/>
                <a:ea typeface="Montserrat"/>
                <a:cs typeface="Montserrat"/>
                <a:sym typeface="Montserrat"/>
              </a:rPr>
              <a:t>SENSE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3162300" y="3571875"/>
            <a:ext cx="58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4811E"/>
                </a:solidFill>
                <a:latin typeface="Roboto"/>
                <a:ea typeface="Roboto"/>
                <a:cs typeface="Roboto"/>
                <a:sym typeface="Roboto"/>
              </a:rPr>
              <a:t>UPSELLING WITHOUT THE UPSELL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 flipH="1">
            <a:off x="7122650" y="1334175"/>
            <a:ext cx="4697400" cy="2237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E0E0"/>
                </a:solidFill>
                <a:latin typeface="Calibri"/>
                <a:ea typeface="Calibri"/>
                <a:cs typeface="Calibri"/>
                <a:sym typeface="Calibri"/>
              </a:rPr>
              <a:t>Hi, I am SIXT-AI!</a:t>
            </a:r>
            <a:br>
              <a:rPr lang="en-US" sz="1800">
                <a:solidFill>
                  <a:srgbClr val="E0E0E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E0E0E0"/>
                </a:solidFill>
                <a:latin typeface="Calibri"/>
                <a:ea typeface="Calibri"/>
                <a:cs typeface="Calibri"/>
                <a:sym typeface="Calibri"/>
              </a:rPr>
              <a:t>Do you want me to help you pick up your car?</a:t>
            </a:r>
            <a:endParaRPr sz="1800">
              <a:solidFill>
                <a:srgbClr val="E0E0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enerate an icon of an ai chatbot. Like a robot"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4100" y="4029075"/>
            <a:ext cx="1400700" cy="1400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3684600" y="506400"/>
            <a:ext cx="4822800" cy="5845200"/>
            <a:chOff x="3331900" y="602575"/>
            <a:chExt cx="4822800" cy="5845200"/>
          </a:xfrm>
        </p:grpSpPr>
        <p:sp>
          <p:nvSpPr>
            <p:cNvPr id="90" name="Google Shape;90;p13"/>
            <p:cNvSpPr/>
            <p:nvPr/>
          </p:nvSpPr>
          <p:spPr>
            <a:xfrm>
              <a:off x="3331900" y="602575"/>
              <a:ext cx="4822800" cy="5845200"/>
            </a:xfrm>
            <a:prstGeom prst="roundRect">
              <a:avLst>
                <a:gd fmla="val 16667" name="adj"/>
              </a:avLst>
            </a:prstGeom>
            <a:solidFill>
              <a:srgbClr val="151515"/>
            </a:solidFill>
            <a:ln>
              <a:noFill/>
            </a:ln>
            <a:effectLst>
              <a:outerShdw blurRad="57150" rotWithShape="0" algn="bl" dir="3780000" dist="1524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3611625" y="808950"/>
              <a:ext cx="2662200" cy="742800"/>
            </a:xfrm>
            <a:prstGeom prst="rect">
              <a:avLst/>
            </a:prstGeom>
            <a:solidFill>
              <a:srgbClr val="15151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E0E0E0"/>
                  </a:solidFill>
                  <a:latin typeface="Calibri"/>
                  <a:ea typeface="Calibri"/>
                  <a:cs typeface="Calibri"/>
                  <a:sym typeface="Calibri"/>
                </a:rPr>
                <a:t>Upgrade Now!</a:t>
              </a:r>
              <a:endParaRPr b="1" sz="3200">
                <a:solidFill>
                  <a:srgbClr val="E0E0E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3674350" y="2251013"/>
              <a:ext cx="4137900" cy="2237700"/>
            </a:xfrm>
            <a:prstGeom prst="rect">
              <a:avLst/>
            </a:prstGeom>
            <a:solidFill>
              <a:srgbClr val="15151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E0E0E0"/>
                  </a:solidFill>
                  <a:latin typeface="Calibri"/>
                  <a:ea typeface="Calibri"/>
                  <a:cs typeface="Calibri"/>
                  <a:sym typeface="Calibri"/>
                </a:rPr>
                <a:t>Before you pick up your car:</a:t>
              </a:r>
              <a:br>
                <a:rPr lang="en-US" sz="2000">
                  <a:solidFill>
                    <a:srgbClr val="E0E0E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>
                  <a:solidFill>
                    <a:srgbClr val="E0E0E0"/>
                  </a:solidFill>
                  <a:latin typeface="Calibri"/>
                  <a:ea typeface="Calibri"/>
                  <a:cs typeface="Calibri"/>
                  <a:sym typeface="Calibri"/>
                </a:rPr>
                <a:t>Upgrade to the BMW M5 now for just 29,99€! </a:t>
              </a:r>
              <a:br>
                <a:rPr lang="en-US" sz="2000">
                  <a:solidFill>
                    <a:srgbClr val="E0E0E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>
                  <a:solidFill>
                    <a:srgbClr val="E0E0E0"/>
                  </a:solidFill>
                  <a:latin typeface="Calibri"/>
                  <a:ea typeface="Calibri"/>
                  <a:cs typeface="Calibri"/>
                  <a:sym typeface="Calibri"/>
                </a:rPr>
                <a:t>It includes all the features you could ever want.</a:t>
              </a:r>
              <a:endParaRPr sz="2000">
                <a:solidFill>
                  <a:srgbClr val="E0E0E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E0E0E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E0E0E0"/>
                  </a:solidFill>
                  <a:latin typeface="Calibri"/>
                  <a:ea typeface="Calibri"/>
                  <a:cs typeface="Calibri"/>
                  <a:sym typeface="Calibri"/>
                </a:rPr>
                <a:t>Be quick or this offer will expire! </a:t>
              </a:r>
              <a:endParaRPr sz="2000">
                <a:solidFill>
                  <a:srgbClr val="E0E0E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3838300" y="5448275"/>
              <a:ext cx="3810000" cy="569400"/>
            </a:xfrm>
            <a:prstGeom prst="rect">
              <a:avLst/>
            </a:prstGeom>
            <a:solidFill>
              <a:srgbClr val="151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Upgrade Now!</a:t>
              </a:r>
              <a:endParaRPr b="1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3"/>
          <p:cNvGrpSpPr/>
          <p:nvPr/>
        </p:nvGrpSpPr>
        <p:grpSpPr>
          <a:xfrm>
            <a:off x="356850" y="2477625"/>
            <a:ext cx="11478300" cy="1653600"/>
            <a:chOff x="356850" y="2477625"/>
            <a:chExt cx="11478300" cy="1653600"/>
          </a:xfrm>
        </p:grpSpPr>
        <p:sp>
          <p:nvSpPr>
            <p:cNvPr id="95" name="Google Shape;95;p13"/>
            <p:cNvSpPr/>
            <p:nvPr/>
          </p:nvSpPr>
          <p:spPr>
            <a:xfrm>
              <a:off x="356850" y="2477625"/>
              <a:ext cx="11478300" cy="1653600"/>
            </a:xfrm>
            <a:prstGeom prst="roundRect">
              <a:avLst>
                <a:gd fmla="val 16667" name="adj"/>
              </a:avLst>
            </a:prstGeom>
            <a:solidFill>
              <a:srgbClr val="15151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540150" y="2965875"/>
              <a:ext cx="11111700" cy="677100"/>
            </a:xfrm>
            <a:prstGeom prst="rect">
              <a:avLst/>
            </a:prstGeom>
            <a:solidFill>
              <a:srgbClr val="151515"/>
            </a:solidFill>
            <a:ln>
              <a:noFill/>
            </a:ln>
            <a:effectLst>
              <a:outerShdw blurRad="5715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E0E0E0"/>
                  </a:solidFill>
                  <a:latin typeface="Calibri"/>
                  <a:ea typeface="Calibri"/>
                  <a:cs typeface="Calibri"/>
                  <a:sym typeface="Calibri"/>
                </a:rPr>
                <a:t>DANGER! Upgrade to premium protection now or pay the price!</a:t>
              </a:r>
              <a:endParaRPr sz="3200">
                <a:solidFill>
                  <a:srgbClr val="E0E0E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1" name="Google Shape;1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71525" y="581025"/>
            <a:ext cx="1138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“How might we upsell through better design?”</a:t>
            </a:r>
            <a:endParaRPr sz="1100"/>
          </a:p>
        </p:txBody>
      </p:sp>
      <p:sp>
        <p:nvSpPr>
          <p:cNvPr id="103" name="Google Shape;103;p14"/>
          <p:cNvSpPr/>
          <p:nvPr/>
        </p:nvSpPr>
        <p:spPr>
          <a:xfrm>
            <a:off x="581025" y="581025"/>
            <a:ext cx="76200" cy="552600"/>
          </a:xfrm>
          <a:prstGeom prst="rect">
            <a:avLst/>
          </a:prstGeom>
          <a:solidFill>
            <a:srgbClr val="F481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50" y="1682700"/>
            <a:ext cx="3949800" cy="296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163" y="3072874"/>
            <a:ext cx="4817700" cy="361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151" y="1269301"/>
            <a:ext cx="4564200" cy="342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3551" y="3204426"/>
            <a:ext cx="4234800" cy="317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00" y="2185175"/>
            <a:ext cx="506975" cy="5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title="bmw4competition.png"/>
          <p:cNvPicPr preferRelativeResize="0"/>
          <p:nvPr/>
        </p:nvPicPr>
        <p:blipFill rotWithShape="1">
          <a:blip r:embed="rId4">
            <a:alphaModFix/>
          </a:blip>
          <a:srcRect b="-10540" l="4960" r="-4960" t="10540"/>
          <a:stretch/>
        </p:blipFill>
        <p:spPr>
          <a:xfrm>
            <a:off x="5705549" y="1730875"/>
            <a:ext cx="3079674" cy="1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771525" y="581025"/>
            <a:ext cx="113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Idea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81025" y="581025"/>
            <a:ext cx="76200" cy="552600"/>
          </a:xfrm>
          <a:prstGeom prst="rect">
            <a:avLst/>
          </a:prstGeom>
          <a:solidFill>
            <a:srgbClr val="F481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625" y="2482150"/>
            <a:ext cx="3241600" cy="32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1450" y="3075925"/>
            <a:ext cx="726775" cy="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title="vwgolf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7950" y="3429000"/>
            <a:ext cx="3551524" cy="11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8150" y="3750947"/>
            <a:ext cx="4677202" cy="70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title="vwgolf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3400" y="2185175"/>
            <a:ext cx="3551524" cy="11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title="vwgolf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2875" y="2352425"/>
            <a:ext cx="3551524" cy="11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 title="vwgolf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1950" y="2550000"/>
            <a:ext cx="3551524" cy="111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5"/>
          <p:cNvCxnSpPr/>
          <p:nvPr/>
        </p:nvCxnSpPr>
        <p:spPr>
          <a:xfrm>
            <a:off x="4733300" y="1741775"/>
            <a:ext cx="1207200" cy="443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5"/>
          <p:cNvSpPr txBox="1"/>
          <p:nvPr/>
        </p:nvSpPr>
        <p:spPr>
          <a:xfrm>
            <a:off x="3184116" y="1209800"/>
            <a:ext cx="338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“just jump in”</a:t>
            </a:r>
            <a:endParaRPr sz="700"/>
          </a:p>
        </p:txBody>
      </p:sp>
      <p:sp>
        <p:nvSpPr>
          <p:cNvPr id="125" name="Google Shape;125;p15"/>
          <p:cNvSpPr txBox="1"/>
          <p:nvPr/>
        </p:nvSpPr>
        <p:spPr>
          <a:xfrm>
            <a:off x="9182901" y="4540975"/>
            <a:ext cx="228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booked car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0" name="Google Shape;130;p16"/>
          <p:cNvPicPr preferRelativeResize="0"/>
          <p:nvPr/>
        </p:nvPicPr>
        <p:blipFill rotWithShape="1">
          <a:blip r:embed="rId3">
            <a:alphaModFix/>
          </a:blip>
          <a:srcRect b="80530" l="0" r="0" t="0"/>
          <a:stretch/>
        </p:blipFill>
        <p:spPr>
          <a:xfrm>
            <a:off x="0" y="0"/>
            <a:ext cx="12192000" cy="13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771525" y="581025"/>
            <a:ext cx="113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"DRIVE-BY" UPSELL</a:t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581025" y="581025"/>
            <a:ext cx="76200" cy="552600"/>
          </a:xfrm>
          <a:prstGeom prst="rect">
            <a:avLst/>
          </a:prstGeom>
          <a:solidFill>
            <a:srgbClr val="F481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16"/>
          <p:cNvGrpSpPr/>
          <p:nvPr/>
        </p:nvGrpSpPr>
        <p:grpSpPr>
          <a:xfrm>
            <a:off x="8814525" y="1694475"/>
            <a:ext cx="2316450" cy="4535854"/>
            <a:chOff x="8814525" y="1694475"/>
            <a:chExt cx="2316450" cy="4535854"/>
          </a:xfrm>
        </p:grpSpPr>
        <p:pic>
          <p:nvPicPr>
            <p:cNvPr id="134" name="Google Shape;134;p16" title="localhost_3000_(iPhone 14 Pro Max) (5)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5882" y="1812879"/>
              <a:ext cx="1992300" cy="4317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35" name="Google Shape;135;p16"/>
            <p:cNvPicPr preferRelativeResize="0"/>
            <p:nvPr/>
          </p:nvPicPr>
          <p:blipFill rotWithShape="1">
            <a:blip r:embed="rId5">
              <a:alphaModFix/>
            </a:blip>
            <a:srcRect b="6090" l="27420" r="27434" t="5507"/>
            <a:stretch/>
          </p:blipFill>
          <p:spPr>
            <a:xfrm>
              <a:off x="8814525" y="1694475"/>
              <a:ext cx="2316450" cy="45358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16"/>
          <p:cNvGrpSpPr/>
          <p:nvPr/>
        </p:nvGrpSpPr>
        <p:grpSpPr>
          <a:xfrm>
            <a:off x="5033650" y="1694475"/>
            <a:ext cx="2316450" cy="4535854"/>
            <a:chOff x="5033650" y="1694475"/>
            <a:chExt cx="2316450" cy="4535854"/>
          </a:xfrm>
        </p:grpSpPr>
        <p:pic>
          <p:nvPicPr>
            <p:cNvPr id="137" name="Google Shape;13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5091" y="1893913"/>
              <a:ext cx="2032125" cy="413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6"/>
            <p:cNvPicPr preferRelativeResize="0"/>
            <p:nvPr/>
          </p:nvPicPr>
          <p:blipFill rotWithShape="1">
            <a:blip r:embed="rId5">
              <a:alphaModFix/>
            </a:blip>
            <a:srcRect b="6090" l="27420" r="27434" t="5507"/>
            <a:stretch/>
          </p:blipFill>
          <p:spPr>
            <a:xfrm>
              <a:off x="5033650" y="1694475"/>
              <a:ext cx="2316450" cy="45358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16"/>
          <p:cNvGrpSpPr/>
          <p:nvPr/>
        </p:nvGrpSpPr>
        <p:grpSpPr>
          <a:xfrm>
            <a:off x="1252775" y="1694475"/>
            <a:ext cx="2316450" cy="4535854"/>
            <a:chOff x="1252775" y="1694475"/>
            <a:chExt cx="2316450" cy="4535854"/>
          </a:xfrm>
        </p:grpSpPr>
        <p:pic>
          <p:nvPicPr>
            <p:cNvPr id="140" name="Google Shape;140;p16" title="localhost_3000_(iPhone 14 Pro Max) (1)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14850" y="1849843"/>
              <a:ext cx="1992300" cy="43179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41" name="Google Shape;141;p16"/>
            <p:cNvPicPr preferRelativeResize="0"/>
            <p:nvPr/>
          </p:nvPicPr>
          <p:blipFill rotWithShape="1">
            <a:blip r:embed="rId5">
              <a:alphaModFix/>
            </a:blip>
            <a:srcRect b="6090" l="27420" r="27434" t="5507"/>
            <a:stretch/>
          </p:blipFill>
          <p:spPr>
            <a:xfrm>
              <a:off x="1252775" y="1694475"/>
              <a:ext cx="2316450" cy="45358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6" name="Google Shape;146;p17"/>
          <p:cNvPicPr preferRelativeResize="0"/>
          <p:nvPr/>
        </p:nvPicPr>
        <p:blipFill rotWithShape="1">
          <a:blip r:embed="rId3">
            <a:alphaModFix/>
          </a:blip>
          <a:srcRect b="78489" l="0" r="0" t="0"/>
          <a:stretch/>
        </p:blipFill>
        <p:spPr>
          <a:xfrm>
            <a:off x="0" y="0"/>
            <a:ext cx="12192000" cy="14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771525" y="581025"/>
            <a:ext cx="113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"VIBE" ENGINE</a:t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581025" y="581025"/>
            <a:ext cx="76200" cy="552600"/>
          </a:xfrm>
          <a:prstGeom prst="rect">
            <a:avLst/>
          </a:prstGeom>
          <a:solidFill>
            <a:srgbClr val="F481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4">
            <a:alphaModFix/>
          </a:blip>
          <a:srcRect b="74366" l="37422" r="37422" t="0"/>
          <a:stretch/>
        </p:blipFill>
        <p:spPr>
          <a:xfrm>
            <a:off x="1715475" y="1844475"/>
            <a:ext cx="1405200" cy="13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5">
            <a:alphaModFix/>
          </a:blip>
          <a:srcRect b="34996" l="43992" r="14082" t="13187"/>
          <a:stretch/>
        </p:blipFill>
        <p:spPr>
          <a:xfrm>
            <a:off x="2309600" y="2410575"/>
            <a:ext cx="1405200" cy="130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6">
            <a:alphaModFix/>
          </a:blip>
          <a:srcRect b="31167" l="17218" r="17211" t="0"/>
          <a:stretch/>
        </p:blipFill>
        <p:spPr>
          <a:xfrm>
            <a:off x="2961850" y="3146175"/>
            <a:ext cx="1405200" cy="147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1718150" y="5035800"/>
            <a:ext cx="314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 Personas </a:t>
            </a:r>
            <a:endParaRPr b="1" sz="3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(+ Dynamic Endpoint)</a:t>
            </a:r>
            <a:endParaRPr sz="100"/>
          </a:p>
        </p:txBody>
      </p:sp>
      <p:grpSp>
        <p:nvGrpSpPr>
          <p:cNvPr id="153" name="Google Shape;153;p17"/>
          <p:cNvGrpSpPr/>
          <p:nvPr/>
        </p:nvGrpSpPr>
        <p:grpSpPr>
          <a:xfrm>
            <a:off x="8723825" y="1269450"/>
            <a:ext cx="2316450" cy="4535854"/>
            <a:chOff x="1252775" y="1694475"/>
            <a:chExt cx="2316450" cy="4535854"/>
          </a:xfrm>
        </p:grpSpPr>
        <p:pic>
          <p:nvPicPr>
            <p:cNvPr id="154" name="Google Shape;154;p17" title="localhost_3000_(iPhone 14 Pro Max) (1)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14850" y="1849843"/>
              <a:ext cx="1992300" cy="43179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55" name="Google Shape;155;p17"/>
            <p:cNvPicPr preferRelativeResize="0"/>
            <p:nvPr/>
          </p:nvPicPr>
          <p:blipFill rotWithShape="1">
            <a:blip r:embed="rId8">
              <a:alphaModFix/>
            </a:blip>
            <a:srcRect b="6090" l="27420" r="27434" t="5507"/>
            <a:stretch/>
          </p:blipFill>
          <p:spPr>
            <a:xfrm>
              <a:off x="1252775" y="1694475"/>
              <a:ext cx="2316450" cy="453585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6" name="Google Shape;156;p17"/>
          <p:cNvCxnSpPr/>
          <p:nvPr/>
        </p:nvCxnSpPr>
        <p:spPr>
          <a:xfrm flipH="1" rot="10800000">
            <a:off x="5030250" y="2070650"/>
            <a:ext cx="2131500" cy="9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" name="Google Shape;15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0050" y="4428700"/>
            <a:ext cx="988024" cy="988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7"/>
          <p:cNvCxnSpPr/>
          <p:nvPr/>
        </p:nvCxnSpPr>
        <p:spPr>
          <a:xfrm rot="10800000">
            <a:off x="4384250" y="4636025"/>
            <a:ext cx="1226100" cy="226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17"/>
          <p:cNvSpPr txBox="1"/>
          <p:nvPr/>
        </p:nvSpPr>
        <p:spPr>
          <a:xfrm>
            <a:off x="5136150" y="1475163"/>
            <a:ext cx="1919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Fixed Algorithm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4813675" y="4199350"/>
            <a:ext cx="1919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Tagging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17"/>
          <p:cNvCxnSpPr/>
          <p:nvPr/>
        </p:nvCxnSpPr>
        <p:spPr>
          <a:xfrm rot="10800000">
            <a:off x="6232550" y="3004850"/>
            <a:ext cx="66900" cy="1211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7"/>
          <p:cNvSpPr txBox="1"/>
          <p:nvPr/>
        </p:nvSpPr>
        <p:spPr>
          <a:xfrm>
            <a:off x="6268225" y="3362913"/>
            <a:ext cx="1919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Explains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7"/>
          <p:cNvCxnSpPr/>
          <p:nvPr/>
        </p:nvCxnSpPr>
        <p:spPr>
          <a:xfrm flipH="1" rot="10800000">
            <a:off x="6920725" y="4600300"/>
            <a:ext cx="1755300" cy="315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17"/>
          <p:cNvSpPr txBox="1"/>
          <p:nvPr/>
        </p:nvSpPr>
        <p:spPr>
          <a:xfrm>
            <a:off x="7202850" y="4157900"/>
            <a:ext cx="1919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Tagging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9" name="Google Shape;169;p18"/>
          <p:cNvPicPr preferRelativeResize="0"/>
          <p:nvPr/>
        </p:nvPicPr>
        <p:blipFill rotWithShape="1">
          <a:blip r:embed="rId3">
            <a:alphaModFix/>
          </a:blip>
          <a:srcRect b="79801" l="0" r="0" t="0"/>
          <a:stretch/>
        </p:blipFill>
        <p:spPr>
          <a:xfrm>
            <a:off x="0" y="0"/>
            <a:ext cx="12192000" cy="13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758825" y="607950"/>
            <a:ext cx="11381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LIVE </a:t>
            </a:r>
            <a:r>
              <a:rPr b="1" lang="en-US" sz="3600">
                <a:solidFill>
                  <a:srgbClr val="F4811E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/>
          </a:p>
        </p:txBody>
      </p:sp>
      <p:sp>
        <p:nvSpPr>
          <p:cNvPr id="171" name="Google Shape;171;p18"/>
          <p:cNvSpPr/>
          <p:nvPr/>
        </p:nvSpPr>
        <p:spPr>
          <a:xfrm>
            <a:off x="581025" y="581025"/>
            <a:ext cx="76200" cy="552450"/>
          </a:xfrm>
          <a:prstGeom prst="rect">
            <a:avLst/>
          </a:prstGeom>
          <a:solidFill>
            <a:srgbClr val="F481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ubmission for the Sixt challenge at hackaTUM 2025&#10;&#10;#hackathon #hackaTUM #sixt" id="172" name="Google Shape;172;p18" title="Sixt Sense (Demo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713" y="1224200"/>
            <a:ext cx="9642575" cy="54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981200"/>
            <a:ext cx="5324400" cy="3038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>
              <a:schemeClr val="lt1">
                <a:alpha val="51000"/>
              </a:schemeClr>
            </a:outerShdw>
          </a:effectLst>
        </p:spPr>
      </p:pic>
      <p:pic>
        <p:nvPicPr>
          <p:cNvPr descr="image.png" id="179" name="Google Shape;17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981200"/>
            <a:ext cx="5324400" cy="3038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>
              <a:schemeClr val="lt1">
                <a:alpha val="50000"/>
              </a:schemeClr>
            </a:outerShdw>
          </a:effectLst>
        </p:spPr>
      </p:pic>
      <p:sp>
        <p:nvSpPr>
          <p:cNvPr id="180" name="Google Shape;180;p19"/>
          <p:cNvSpPr txBox="1"/>
          <p:nvPr/>
        </p:nvSpPr>
        <p:spPr>
          <a:xfrm>
            <a:off x="771525" y="581025"/>
            <a:ext cx="11381422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&amp; IMPACT</a:t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81025" y="581025"/>
            <a:ext cx="76200" cy="552450"/>
          </a:xfrm>
          <a:prstGeom prst="rect">
            <a:avLst/>
          </a:prstGeom>
          <a:solidFill>
            <a:srgbClr val="F481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305276" y="5591175"/>
            <a:ext cx="11581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SIXT SENSE. DON'T JUST RENT. </a:t>
            </a:r>
            <a:r>
              <a:rPr b="1" i="0" lang="en-US" sz="2104" u="none" cap="none" strike="noStrike">
                <a:solidFill>
                  <a:srgbClr val="F4811E"/>
                </a:solidFill>
                <a:latin typeface="Montserrat"/>
                <a:ea typeface="Montserrat"/>
                <a:cs typeface="Montserrat"/>
                <a:sym typeface="Montserrat"/>
              </a:rPr>
              <a:t>UPGRADE.</a:t>
            </a:r>
            <a:endParaRPr sz="2100"/>
          </a:p>
        </p:txBody>
      </p:sp>
      <p:sp>
        <p:nvSpPr>
          <p:cNvPr id="183" name="Google Shape;183;p19"/>
          <p:cNvSpPr txBox="1"/>
          <p:nvPr/>
        </p:nvSpPr>
        <p:spPr>
          <a:xfrm>
            <a:off x="971550" y="2371725"/>
            <a:ext cx="477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048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4811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400" u="none" cap="none" strike="noStrike">
                <a:solidFill>
                  <a:srgbClr val="F4811E"/>
                </a:solidFill>
                <a:latin typeface="Montserrat"/>
                <a:ea typeface="Montserrat"/>
                <a:cs typeface="Montserrat"/>
                <a:sym typeface="Montserrat"/>
              </a:rPr>
              <a:t>IMPACT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971550" y="2952750"/>
            <a:ext cx="454342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Shift revenue from "booking annoyance" to "impulse upgrade."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971550" y="3790950"/>
            <a:ext cx="4543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Higher conversion via physical proximity and convenience.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6677025" y="2371725"/>
            <a:ext cx="477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4811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400" u="none" cap="none" strike="noStrike">
                <a:solidFill>
                  <a:srgbClr val="F4811E"/>
                </a:solidFill>
                <a:latin typeface="Montserrat"/>
                <a:ea typeface="Montserrat"/>
                <a:cs typeface="Montserrat"/>
                <a:sym typeface="Montserrat"/>
              </a:rPr>
              <a:t>VISION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6677025" y="2952750"/>
            <a:ext cx="454342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GenAI Visualization:</a:t>
            </a: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Render the car at the user's actual destination.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677025" y="3790950"/>
            <a:ext cx="454342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Smart Protect:</a:t>
            </a: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Accident stats based on specific route data.</a:t>
            </a:r>
            <a:endParaRPr/>
          </a:p>
        </p:txBody>
      </p:sp>
      <p:pic>
        <p:nvPicPr>
          <p:cNvPr descr="image.png" id="189" name="Google Shape;18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50" y="24003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0" name="Google Shape;19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7025" y="2400300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02624" y="876600"/>
            <a:ext cx="2437800" cy="182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500550" y="3151950"/>
            <a:ext cx="113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Do you hate intrusive ads?</a:t>
            </a:r>
            <a:endParaRPr b="1" sz="4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2853150" y="3793675"/>
            <a:ext cx="64857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4811E"/>
                </a:solidFill>
                <a:latin typeface="Calibri"/>
                <a:ea typeface="Calibri"/>
                <a:cs typeface="Calibri"/>
                <a:sym typeface="Calibri"/>
              </a:rPr>
              <a:t>Now you don’t have to anymore.</a:t>
            </a:r>
            <a:endParaRPr sz="3200">
              <a:solidFill>
                <a:srgbClr val="F481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